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notesMasterIdLst>
    <p:notesMasterId r:id="rId8"/>
  </p:notesMasterIdLst>
  <p:handoutMasterIdLst>
    <p:handoutMasterId r:id="rId9"/>
  </p:handoutMasterIdLst>
  <p:sldIdLst>
    <p:sldId id="257" r:id="rId2"/>
    <p:sldId id="16672233" r:id="rId3"/>
    <p:sldId id="16672235" r:id="rId4"/>
    <p:sldId id="16672237" r:id="rId5"/>
    <p:sldId id="16672238" r:id="rId6"/>
    <p:sldId id="16672236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FF9"/>
    <a:srgbClr val="415FFF"/>
    <a:srgbClr val="0E43C7"/>
    <a:srgbClr val="0E43C6"/>
    <a:srgbClr val="FCBF11"/>
    <a:srgbClr val="F3F2F1"/>
    <a:srgbClr val="001674"/>
    <a:srgbClr val="3F64FF"/>
    <a:srgbClr val="EFF2FF"/>
    <a:srgbClr val="001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1" autoAdjust="0"/>
    <p:restoredTop sz="92065"/>
  </p:normalViewPr>
  <p:slideViewPr>
    <p:cSldViewPr snapToGrid="0" snapToObjects="1" showGuides="1">
      <p:cViewPr varScale="1">
        <p:scale>
          <a:sx n="103" d="100"/>
          <a:sy n="103" d="100"/>
        </p:scale>
        <p:origin x="91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napToObjects="1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B6A7B-1B4F-1140-92A6-C6824A8D2EC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3F247-190E-8442-A6E6-7354B66410C5}" type="datetimeFigureOut">
              <a:rPr kumimoji="1" lang="zh-CN" altLang="en-US" smtClean="0"/>
              <a:t>2024/4/1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76650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F4C82-C2E4-B543-8475-BD56381FBFD2}" type="datetimeFigureOut">
              <a:rPr kumimoji="1" lang="zh-CN" altLang="en-US" smtClean="0"/>
              <a:t>2024/4/1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5093F-09A4-C64B-A363-EE9B37DE08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41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E2352-F20B-45C8-8657-AC9A9BE194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E2352-F20B-45C8-8657-AC9A9BE194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51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pPr/>
              <a:t>2024/4/1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929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pPr/>
              <a:t>2024/4/1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883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pPr/>
              <a:t>2024/4/1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2354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55EAC79-B31E-B4EF-4A41-8E5E6647FD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65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pPr/>
              <a:t>2024/4/1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897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pPr/>
              <a:t>2024/4/1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9740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pPr/>
              <a:t>2024/4/1</a:t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75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pPr/>
              <a:t>2024/4/1</a:t>
            </a:fld>
            <a:endParaRPr kumimoji="1"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0254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pPr/>
              <a:t>2024/4/1</a:t>
            </a:fld>
            <a:endParaRPr kumimoji="1"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3792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pPr/>
              <a:t>2024/4/1</a:t>
            </a:fld>
            <a:endParaRPr kumimoji="1"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866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pPr/>
              <a:t>2024/4/1</a:t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7763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2403-3A2B-7341-859C-AF9A1DF858CC}" type="datetimeFigureOut">
              <a:rPr kumimoji="1" lang="zh-CN" altLang="en-US" smtClean="0"/>
              <a:pPr/>
              <a:t>2024/4/1</a:t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691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F2403-3A2B-7341-859C-AF9A1DF858CC}" type="datetimeFigureOut">
              <a:rPr kumimoji="1" lang="zh-CN" altLang="en-US" smtClean="0"/>
              <a:pPr/>
              <a:t>2024/4/1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79002-77F2-A247-957C-A41EAB49841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353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46D79CD-7E66-82FD-F94C-57EC6939A5C4}"/>
              </a:ext>
            </a:extLst>
          </p:cNvPr>
          <p:cNvSpPr txBox="1"/>
          <p:nvPr/>
        </p:nvSpPr>
        <p:spPr>
          <a:xfrm>
            <a:off x="1036845" y="3941805"/>
            <a:ext cx="3535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chemeClr val="bg1"/>
                </a:solidFill>
                <a:latin typeface="VIVO SANS SC VF 400" panose="02000600000000000000" pitchFamily="2" charset="-122"/>
                <a:ea typeface="VIVO SANS SC VF 400" panose="02000600000000000000" pitchFamily="2" charset="-122"/>
                <a:cs typeface="VIVO SANS SC VF 400" panose="02000600000000000000" pitchFamily="2" charset="-122"/>
              </a:rPr>
              <a:t>作品介绍</a:t>
            </a:r>
            <a:endParaRPr kumimoji="1" lang="en-US" altLang="zh-CN" sz="3200" dirty="0">
              <a:solidFill>
                <a:schemeClr val="bg1"/>
              </a:solidFill>
              <a:latin typeface="VIVO SANS SC VF 400" panose="02000600000000000000" pitchFamily="2" charset="-122"/>
              <a:ea typeface="VIVO SANS SC VF 400" panose="02000600000000000000" pitchFamily="2" charset="-122"/>
              <a:cs typeface="VIVO SANS SC VF 400" panose="020006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FF7046-CF93-1398-04C1-4E855E49D7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7" b="44505"/>
          <a:stretch/>
        </p:blipFill>
        <p:spPr>
          <a:xfrm>
            <a:off x="581314" y="1729947"/>
            <a:ext cx="4900419" cy="19523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B0947A7-7C5D-4D56-D833-D71689BD275D}"/>
              </a:ext>
            </a:extLst>
          </p:cNvPr>
          <p:cNvSpPr txBox="1"/>
          <p:nvPr/>
        </p:nvSpPr>
        <p:spPr>
          <a:xfrm>
            <a:off x="1536309" y="4786071"/>
            <a:ext cx="2536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800" dirty="0">
                <a:solidFill>
                  <a:schemeClr val="bg1"/>
                </a:solidFill>
                <a:latin typeface="VIVO SANS SC VF 400" panose="02000600000000000000" pitchFamily="2" charset="-122"/>
                <a:ea typeface="VIVO SANS SC VF 400" panose="02000600000000000000" pitchFamily="2" charset="-122"/>
                <a:cs typeface="VIVO SANS SC VF 400" panose="02000600000000000000" pitchFamily="2" charset="-122"/>
              </a:rPr>
              <a:t>团队名称：</a:t>
            </a:r>
            <a:endParaRPr kumimoji="1" lang="en-US" altLang="zh-CN" sz="1800" dirty="0">
              <a:solidFill>
                <a:schemeClr val="bg1"/>
              </a:solidFill>
              <a:latin typeface="VIVO SANS SC VF 400" panose="02000600000000000000" pitchFamily="2" charset="-122"/>
              <a:ea typeface="VIVO SANS SC VF 400" panose="02000600000000000000" pitchFamily="2" charset="-122"/>
              <a:cs typeface="VIVO SANS SC VF 400" panose="02000600000000000000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B5ED54D-817A-D119-0693-73A021D8EEC5}"/>
              </a:ext>
            </a:extLst>
          </p:cNvPr>
          <p:cNvSpPr txBox="1"/>
          <p:nvPr/>
        </p:nvSpPr>
        <p:spPr>
          <a:xfrm>
            <a:off x="5494280" y="1227360"/>
            <a:ext cx="339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384F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一、团队介绍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A451D3C-18A9-39CB-7032-A3CEB7DB3CA6}"/>
              </a:ext>
            </a:extLst>
          </p:cNvPr>
          <p:cNvGrpSpPr/>
          <p:nvPr/>
        </p:nvGrpSpPr>
        <p:grpSpPr>
          <a:xfrm>
            <a:off x="388121" y="1168496"/>
            <a:ext cx="4769704" cy="4521007"/>
            <a:chOff x="185353" y="943156"/>
            <a:chExt cx="4769704" cy="4521007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C1E35689-D2D6-8984-5C4B-EE75BE101D53}"/>
                </a:ext>
              </a:extLst>
            </p:cNvPr>
            <p:cNvSpPr/>
            <p:nvPr/>
          </p:nvSpPr>
          <p:spPr>
            <a:xfrm>
              <a:off x="185353" y="943156"/>
              <a:ext cx="4646214" cy="4521007"/>
            </a:xfrm>
            <a:prstGeom prst="ellipse">
              <a:avLst/>
            </a:prstGeom>
            <a:solidFill>
              <a:schemeClr val="bg1">
                <a:lumMod val="85000"/>
                <a:alpha val="48740"/>
              </a:schemeClr>
            </a:solidFill>
            <a:ln>
              <a:noFill/>
            </a:ln>
            <a:effectLst>
              <a:glow>
                <a:schemeClr val="accent1">
                  <a:alpha val="48650"/>
                </a:schemeClr>
              </a:glow>
              <a:softEdge rad="207195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F53D8DF-4015-8D88-60AC-C7A9AC985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26" b="21071"/>
            <a:stretch/>
          </p:blipFill>
          <p:spPr>
            <a:xfrm>
              <a:off x="308843" y="1002020"/>
              <a:ext cx="4646214" cy="4403278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C9D9057-E91A-105A-5E06-9C542285BC6D}"/>
              </a:ext>
            </a:extLst>
          </p:cNvPr>
          <p:cNvSpPr txBox="1"/>
          <p:nvPr/>
        </p:nvSpPr>
        <p:spPr>
          <a:xfrm>
            <a:off x="5650294" y="1949779"/>
            <a:ext cx="5619068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团队名称：</a:t>
            </a:r>
            <a:r>
              <a:rPr lang="en-US" altLang="zh-CN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XXX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团队成员：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姓名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XXXX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，学校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姓名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XXXX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，学校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姓名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XXXX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，学校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姓名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XXXX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，学校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姓名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XXXX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，学校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指导老师：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60580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8A451D3C-18A9-39CB-7032-A3CEB7DB3CA6}"/>
              </a:ext>
            </a:extLst>
          </p:cNvPr>
          <p:cNvGrpSpPr/>
          <p:nvPr/>
        </p:nvGrpSpPr>
        <p:grpSpPr>
          <a:xfrm>
            <a:off x="6643820" y="1478960"/>
            <a:ext cx="4769704" cy="4521007"/>
            <a:chOff x="185353" y="943156"/>
            <a:chExt cx="4769704" cy="4521007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C1E35689-D2D6-8984-5C4B-EE75BE101D53}"/>
                </a:ext>
              </a:extLst>
            </p:cNvPr>
            <p:cNvSpPr/>
            <p:nvPr/>
          </p:nvSpPr>
          <p:spPr>
            <a:xfrm>
              <a:off x="185353" y="943156"/>
              <a:ext cx="4646214" cy="4521007"/>
            </a:xfrm>
            <a:prstGeom prst="ellipse">
              <a:avLst/>
            </a:prstGeom>
            <a:solidFill>
              <a:schemeClr val="bg1">
                <a:lumMod val="85000"/>
                <a:alpha val="48740"/>
              </a:schemeClr>
            </a:solidFill>
            <a:ln>
              <a:noFill/>
            </a:ln>
            <a:effectLst>
              <a:glow>
                <a:schemeClr val="accent1">
                  <a:alpha val="48650"/>
                </a:schemeClr>
              </a:glow>
              <a:softEdge rad="207195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F53D8DF-4015-8D88-60AC-C7A9AC985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26" b="21071"/>
            <a:stretch/>
          </p:blipFill>
          <p:spPr>
            <a:xfrm>
              <a:off x="308843" y="1002020"/>
              <a:ext cx="4646214" cy="4403278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2D70474-8F5D-4FEC-9D5D-5FFF3374329C}"/>
              </a:ext>
            </a:extLst>
          </p:cNvPr>
          <p:cNvSpPr txBox="1"/>
          <p:nvPr/>
        </p:nvSpPr>
        <p:spPr>
          <a:xfrm>
            <a:off x="897566" y="1912707"/>
            <a:ext cx="3750557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作品名称：</a:t>
            </a:r>
            <a:endParaRPr lang="en-US" altLang="zh-CN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效果演示视频：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CCAB05-21BE-1184-4311-5A824FF48AB1}"/>
              </a:ext>
            </a:extLst>
          </p:cNvPr>
          <p:cNvSpPr txBox="1"/>
          <p:nvPr/>
        </p:nvSpPr>
        <p:spPr>
          <a:xfrm>
            <a:off x="687501" y="696019"/>
            <a:ext cx="339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384F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二、作品概述</a:t>
            </a:r>
          </a:p>
        </p:txBody>
      </p:sp>
    </p:spTree>
    <p:extLst>
      <p:ext uri="{BB962C8B-B14F-4D97-AF65-F5344CB8AC3E}">
        <p14:creationId xmlns:p14="http://schemas.microsoft.com/office/powerpoint/2010/main" val="373930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C00CD88-C92A-24E2-2DF6-FCC88C6141BA}"/>
              </a:ext>
            </a:extLst>
          </p:cNvPr>
          <p:cNvSpPr txBox="1"/>
          <p:nvPr/>
        </p:nvSpPr>
        <p:spPr>
          <a:xfrm>
            <a:off x="687501" y="696019"/>
            <a:ext cx="339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384FF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三、作品策划文档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835CCDA-4DF1-5026-6976-E2E9481209E9}"/>
              </a:ext>
            </a:extLst>
          </p:cNvPr>
          <p:cNvSpPr txBox="1"/>
          <p:nvPr/>
        </p:nvSpPr>
        <p:spPr>
          <a:xfrm>
            <a:off x="909923" y="1566718"/>
            <a:ext cx="3750557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背景与思考：</a:t>
            </a:r>
            <a:endParaRPr lang="en-US" altLang="zh-CN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策划文档：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创新点说明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产品原型图、部分源代码等：</a:t>
            </a:r>
          </a:p>
        </p:txBody>
      </p:sp>
    </p:spTree>
    <p:extLst>
      <p:ext uri="{BB962C8B-B14F-4D97-AF65-F5344CB8AC3E}">
        <p14:creationId xmlns:p14="http://schemas.microsoft.com/office/powerpoint/2010/main" val="1220722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043B25C-EAF4-B00E-4934-ED4E029D498C}"/>
              </a:ext>
            </a:extLst>
          </p:cNvPr>
          <p:cNvSpPr txBox="1"/>
          <p:nvPr/>
        </p:nvSpPr>
        <p:spPr>
          <a:xfrm>
            <a:off x="840628" y="764091"/>
            <a:ext cx="10132541" cy="5032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作品提交说明：</a:t>
            </a:r>
            <a:endParaRPr kumimoji="1" lang="en-US" altLang="zh-CN" dirty="0">
              <a:solidFill>
                <a:srgbClr val="384FF9"/>
              </a:solidFill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solidFill>
                <a:srgbClr val="384FF9"/>
              </a:solidFill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1</a:t>
            </a:r>
            <a:r>
              <a:rPr kumimoji="1" lang="zh-CN" altLang="en-US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、本次大赛允许使用三方工具协助输出最终作品，比如三方开发工具、编辑工具等，但需要在作品介绍中详细说明哪些是</a:t>
            </a:r>
            <a:r>
              <a:rPr kumimoji="1" lang="en-US" altLang="zh-CN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vivo</a:t>
            </a:r>
            <a:r>
              <a:rPr kumimoji="1" lang="zh-CN" altLang="en-US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工具输出，哪些三方工具输出等</a:t>
            </a:r>
            <a:endParaRPr kumimoji="1" lang="en-US" altLang="zh-CN" dirty="0">
              <a:solidFill>
                <a:srgbClr val="384FF9"/>
              </a:solidFill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solidFill>
                <a:srgbClr val="384FF9"/>
              </a:solidFill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2</a:t>
            </a:r>
            <a:r>
              <a:rPr kumimoji="1" lang="zh-CN" altLang="en-US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、凡投稿到本次大赛的作品，请确保参赛队伍拥有投稿作品的版权、著作权等所有权。并按照</a:t>
            </a:r>
            <a:r>
              <a:rPr kumimoji="1" lang="en-US" altLang="zh-CN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《2024</a:t>
            </a:r>
            <a:r>
              <a:rPr kumimoji="1" lang="zh-CN" altLang="en-US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中国高校计算机大赛</a:t>
            </a:r>
            <a:r>
              <a:rPr kumimoji="1" lang="en-US" altLang="zh-CN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-AIGC</a:t>
            </a:r>
            <a:r>
              <a:rPr kumimoji="1" lang="zh-CN" altLang="en-US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创新赛</a:t>
            </a:r>
            <a:r>
              <a:rPr kumimoji="1" lang="en-US" altLang="zh-CN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-</a:t>
            </a:r>
            <a:r>
              <a:rPr kumimoji="1" lang="zh-CN" altLang="en-US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参赛声明</a:t>
            </a:r>
            <a:r>
              <a:rPr kumimoji="1" lang="en-US" altLang="zh-CN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》</a:t>
            </a:r>
            <a:r>
              <a:rPr kumimoji="1" lang="zh-CN" altLang="en-US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，</a:t>
            </a:r>
            <a:r>
              <a:rPr lang="zh-CN" altLang="en-US" sz="1800" dirty="0">
                <a:solidFill>
                  <a:srgbClr val="384FF9"/>
                </a:solidFill>
                <a:effectLst/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自参赛作品提交之日起，即视为许可组委会和维沃移动通信有限公司及其关联公司</a:t>
            </a:r>
            <a:r>
              <a:rPr lang="en-US" altLang="zh-CN" sz="1800" dirty="0">
                <a:solidFill>
                  <a:srgbClr val="384FF9"/>
                </a:solidFill>
                <a:effectLst/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(</a:t>
            </a:r>
            <a:r>
              <a:rPr lang="zh-CN" altLang="en-US" sz="1800" dirty="0">
                <a:solidFill>
                  <a:srgbClr val="384FF9"/>
                </a:solidFill>
                <a:effectLst/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下称“</a:t>
            </a:r>
            <a:r>
              <a:rPr lang="en" altLang="zh-CN" sz="1800" dirty="0">
                <a:solidFill>
                  <a:srgbClr val="384FF9"/>
                </a:solidFill>
                <a:effectLst/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vivo”)</a:t>
            </a:r>
            <a:r>
              <a:rPr lang="zh-CN" altLang="en-US" sz="1800" dirty="0">
                <a:solidFill>
                  <a:srgbClr val="384FF9"/>
                </a:solidFill>
                <a:effectLst/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对参赛作品无偿永久拥有在任何渠道、平台、媒体进行发表、复制、展览、信息网络传播、展示、宣传等权利</a:t>
            </a:r>
            <a:r>
              <a:rPr lang="zh-CN" altLang="en-US" dirty="0">
                <a:solidFill>
                  <a:srgbClr val="384FF9"/>
                </a:solidFill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；</a:t>
            </a:r>
            <a:r>
              <a:rPr lang="zh-CN" altLang="en-US" sz="1800" dirty="0">
                <a:solidFill>
                  <a:srgbClr val="384FF9"/>
                </a:solidFill>
                <a:effectLst/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组委会及 </a:t>
            </a:r>
            <a:r>
              <a:rPr lang="en" altLang="zh-CN" sz="1800" dirty="0">
                <a:solidFill>
                  <a:srgbClr val="384FF9"/>
                </a:solidFill>
                <a:effectLst/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vivo </a:t>
            </a:r>
            <a:r>
              <a:rPr lang="zh-CN" altLang="en-US" sz="1800" dirty="0">
                <a:solidFill>
                  <a:srgbClr val="384FF9"/>
                </a:solidFill>
                <a:effectLst/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会保障作者的署名权 。</a:t>
            </a:r>
            <a:endParaRPr lang="zh-CN" altLang="en-US" dirty="0">
              <a:solidFill>
                <a:srgbClr val="384FF9"/>
              </a:solidFill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384FF9"/>
                </a:solidFill>
                <a:effectLst/>
                <a:latin typeface="vivo Sans" panose="02000500000000000000" pitchFamily="2" charset="-122"/>
                <a:ea typeface="vivo Sans" panose="02000500000000000000" pitchFamily="2" charset="-122"/>
                <a:cs typeface="vivo Sans" panose="02000500000000000000" pitchFamily="2" charset="-122"/>
              </a:rPr>
              <a:t>在同等条件下，维沃移动通信有限公司及其关联公司拥有参赛作品的优先合作权，具体合作情况将另行协商确定。</a:t>
            </a:r>
            <a:endParaRPr lang="zh-CN" altLang="en-US" dirty="0">
              <a:solidFill>
                <a:srgbClr val="384FF9"/>
              </a:solidFill>
              <a:latin typeface="vivo Sans" panose="02000500000000000000" pitchFamily="2" charset="-122"/>
              <a:ea typeface="vivo Sans" panose="02000500000000000000" pitchFamily="2" charset="-122"/>
              <a:cs typeface="vivo Sans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7698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46D79CD-7E66-82FD-F94C-57EC6939A5C4}"/>
              </a:ext>
            </a:extLst>
          </p:cNvPr>
          <p:cNvSpPr txBox="1"/>
          <p:nvPr/>
        </p:nvSpPr>
        <p:spPr>
          <a:xfrm>
            <a:off x="839136" y="2921168"/>
            <a:ext cx="3535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IVO SANS SC VF 400" panose="02000600000000000000" pitchFamily="2" charset="-122"/>
              </a:rPr>
              <a:t>THANKS</a:t>
            </a:r>
            <a:endParaRPr kumimoji="1" lang="zh-CN" altLang="en-US" sz="6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VIVO SANS SC VF 400" panose="02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6450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84FF8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29510</TotalTime>
  <Words>257</Words>
  <Application>Microsoft Macintosh PowerPoint</Application>
  <PresentationFormat>宽屏</PresentationFormat>
  <Paragraphs>29</Paragraphs>
  <Slides>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DengXian</vt:lpstr>
      <vt:lpstr>Microsoft YaHei</vt:lpstr>
      <vt:lpstr>vivo Sans</vt:lpstr>
      <vt:lpstr>VIVO SANS SC VF 400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 004</dc:creator>
  <cp:lastModifiedBy>邢金雁</cp:lastModifiedBy>
  <cp:revision>1026</cp:revision>
  <dcterms:created xsi:type="dcterms:W3CDTF">2018-12-24T08:48:41Z</dcterms:created>
  <dcterms:modified xsi:type="dcterms:W3CDTF">2024-04-01T07:09:08Z</dcterms:modified>
</cp:coreProperties>
</file>